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media/image18.gif" ContentType="image/gif"/>
  <Override PartName="/ppt/media/image5.png" ContentType="image/png"/>
  <Override PartName="/ppt/media/image4.png" ContentType="image/png"/>
  <Override PartName="/ppt/media/image6.png" ContentType="image/png"/>
  <Override PartName="/ppt/media/image8.png" ContentType="image/png"/>
  <Override PartName="/ppt/media/image7.png" ContentType="image/png"/>
  <Override PartName="/ppt/media/image9.png" ContentType="image/png"/>
  <Override PartName="/ppt/media/image10.jpeg" ContentType="image/jpeg"/>
  <Override PartName="/ppt/media/image17.png" ContentType="image/png"/>
  <Override PartName="/ppt/media/image3.jpeg" ContentType="image/jpeg"/>
  <Override PartName="/ppt/media/image11.png" ContentType="image/png"/>
  <Override PartName="/ppt/media/image1.jpeg" ContentType="image/jpeg"/>
  <Override PartName="/ppt/media/image2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3012737" cy="7315200"/>
  <p:notesSz cx="9313862" cy="6858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move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</a:t>
            </a:r>
            <a:r>
              <a:rPr b="0" lang="en-US" sz="2000" spc="-1" strike="noStrike">
                <a:latin typeface="Arial"/>
              </a:rPr>
              <a:t>the notes </a:t>
            </a:r>
            <a:r>
              <a:rPr b="0" lang="en-US" sz="2000" spc="-1" strike="noStrike">
                <a:latin typeface="Arial"/>
              </a:rPr>
              <a:t>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9EED00B-C742-48F6-B096-E235B6447F05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ldImg"/>
          </p:nvPr>
        </p:nvSpPr>
        <p:spPr>
          <a:xfrm>
            <a:off x="2598840" y="857160"/>
            <a:ext cx="4114440" cy="2312640"/>
          </a:xfrm>
          <a:prstGeom prst="rect">
            <a:avLst/>
          </a:prstGeom>
        </p:spPr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931320" y="3300480"/>
            <a:ext cx="7449120" cy="26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5275800" y="6513840"/>
            <a:ext cx="403416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894FD9F-C1BC-4033-B907-585408EA6C7F}" type="slidenum">
              <a:rPr b="0" lang="en-US" sz="1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ldImg"/>
          </p:nvPr>
        </p:nvSpPr>
        <p:spPr>
          <a:xfrm>
            <a:off x="2598840" y="857160"/>
            <a:ext cx="4114440" cy="2312640"/>
          </a:xfrm>
          <a:prstGeom prst="rect">
            <a:avLst/>
          </a:prstGeom>
        </p:spPr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931320" y="3300480"/>
            <a:ext cx="7449120" cy="269856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Extreme learning machine is an emerging approach that outperforms some other methods such as conventional backpropagation feed-forward neural networks an support vector machines in some aspect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5275800" y="6513840"/>
            <a:ext cx="403416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602383D-43F0-41C9-A20B-AA1E76B6BCD9}" type="slidenum">
              <a:rPr b="0" lang="en-US" sz="1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ldImg"/>
          </p:nvPr>
        </p:nvSpPr>
        <p:spPr>
          <a:xfrm>
            <a:off x="2598840" y="857160"/>
            <a:ext cx="4114440" cy="2312640"/>
          </a:xfrm>
          <a:prstGeom prst="rect">
            <a:avLst/>
          </a:prstGeom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931320" y="3300480"/>
            <a:ext cx="7449120" cy="26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5275800" y="6513840"/>
            <a:ext cx="403416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49F44E5-7CAA-4FE7-A7ED-D2EA8E57E744}" type="slidenum">
              <a:rPr b="0" lang="en-US" sz="1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2598840" y="857160"/>
            <a:ext cx="4114440" cy="2312640"/>
          </a:xfrm>
          <a:prstGeom prst="rect">
            <a:avLst/>
          </a:prstGeom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931320" y="3300480"/>
            <a:ext cx="7449120" cy="269856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Extreme learning machine is an emerging approach that outperforms some other methods such as conventional backpropagation feed-forward neural networks an support vector machines in some aspect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5275800" y="6513840"/>
            <a:ext cx="4034160" cy="34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3B7940B6-7571-4FED-B55D-5F0A59881064}" type="slidenum">
              <a:rPr b="0" lang="en-US" sz="1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50520" y="39272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65136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1016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56980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5052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61016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56980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50520" y="291600"/>
            <a:ext cx="11710800" cy="566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65136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50520" y="39272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65136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1016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569800" y="17114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5052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61016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569800" y="3927240"/>
            <a:ext cx="3770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50520" y="291600"/>
            <a:ext cx="11710800" cy="566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651360" y="39272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651360" y="1711440"/>
            <a:ext cx="571464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50520" y="3927240"/>
            <a:ext cx="11710800" cy="2023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edi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tex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50520" y="291600"/>
            <a:ext cx="11710800" cy="1221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50520" y="1711440"/>
            <a:ext cx="11710800" cy="424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gif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429120" y="2628360"/>
            <a:ext cx="12152880" cy="109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6280" rIns="116280" tIns="57960" bIns="57960" anchor="ctr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00000"/>
                </a:solidFill>
                <a:latin typeface="Arial"/>
                <a:ea typeface="Arial"/>
              </a:rPr>
              <a:t>Applying Deep Reinforcement learning to Sonic the Hedgehog 2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1097280" y="3877920"/>
            <a:ext cx="10423080" cy="6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6280" rIns="116280" tIns="57960" bIns="57960"/>
          <a:p>
            <a:pPr algn="ctr">
              <a:lnSpc>
                <a:spcPct val="100000"/>
              </a:lnSpc>
              <a:spcBef>
                <a:spcPts val="700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Arial"/>
              </a:rPr>
              <a:t>Final project, Deep learning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548640" y="4937760"/>
            <a:ext cx="12251880" cy="66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Eyþór Einarsson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371600" y="1097280"/>
            <a:ext cx="10240200" cy="164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Reinforcement learning: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A software agent learns to behave in an environment</a:t>
            </a: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The agent sees an interpretation of the environments state takes some action affecting the environment and then receives a reward and some new state.</a:t>
            </a: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The goal is to maximize this reward 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7589520" y="3840480"/>
            <a:ext cx="2866680" cy="277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188720" y="1371600"/>
            <a:ext cx="6492240" cy="4697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Deep Q-learning (DQN):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Learn a action-value function Q(state, action) for possible state-action pairs.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Q function just tells us how much future rewards the agent will get by following the defined policy.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CNN used to estimate the Q-function.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 Regular"/>
              </a:rPr>
              <a:t>Algorithm performs the action that gives the </a:t>
            </a:r>
            <a:r>
              <a:rPr b="0" lang="en-US" sz="1800" spc="-1" strike="noStrike">
                <a:latin typeface="Arial"/>
              </a:rPr>
              <a:t>maximum (epsilon-greedy) Q value for a particular state while also updating the Q-value estimator with gradient descent.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Only reference I found for the time it takes to train DQN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was 10 days trained to play Atari games.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8910000" y="1920240"/>
            <a:ext cx="3342960" cy="60912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8046720" y="2693520"/>
            <a:ext cx="4333680" cy="475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365760" y="548640"/>
            <a:ext cx="4706280" cy="6659280"/>
          </a:xfrm>
          <a:prstGeom prst="rect">
            <a:avLst/>
          </a:prstGeom>
          <a:ln>
            <a:noFill/>
          </a:ln>
        </p:spPr>
      </p:pic>
      <p:sp>
        <p:nvSpPr>
          <p:cNvPr id="91" name="CustomShape 1"/>
          <p:cNvSpPr/>
          <p:nvPr/>
        </p:nvSpPr>
        <p:spPr>
          <a:xfrm>
            <a:off x="549720" y="834480"/>
            <a:ext cx="4479480" cy="53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5861160" y="1920240"/>
            <a:ext cx="1636920" cy="114588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6218640" y="5029920"/>
            <a:ext cx="913680" cy="913680"/>
          </a:xfrm>
          <a:prstGeom prst="rect">
            <a:avLst/>
          </a:prstGeom>
          <a:ln>
            <a:noFill/>
          </a:ln>
        </p:spPr>
      </p:pic>
      <p:cxnSp>
        <p:nvCxnSpPr>
          <p:cNvPr id="94" name="Line 2"/>
          <p:cNvCxnSpPr>
            <a:stCxn id="92" idx="1"/>
          </p:cNvCxnSpPr>
          <p:nvPr/>
        </p:nvCxnSpPr>
        <p:spPr>
          <a:xfrm flipH="1">
            <a:off x="4114800" y="2493000"/>
            <a:ext cx="1746720" cy="342000"/>
          </a:xfrm>
          <a:prstGeom prst="curvedConnector3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95" name="Line 3"/>
          <p:cNvCxnSpPr>
            <a:stCxn id="92" idx="2"/>
            <a:endCxn id="93" idx="0"/>
          </p:cNvCxnSpPr>
          <p:nvPr/>
        </p:nvCxnSpPr>
        <p:spPr>
          <a:xfrm flipH="1">
            <a:off x="6675480" y="3066120"/>
            <a:ext cx="4320" cy="1964160"/>
          </a:xfrm>
          <a:prstGeom prst="curvedConnector3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96" name="Line 4"/>
          <p:cNvCxnSpPr>
            <a:stCxn id="93" idx="3"/>
          </p:cNvCxnSpPr>
          <p:nvPr/>
        </p:nvCxnSpPr>
        <p:spPr>
          <a:xfrm flipV="1">
            <a:off x="7132320" y="4663440"/>
            <a:ext cx="1649160" cy="823680"/>
          </a:xfrm>
          <a:prstGeom prst="curvedConnector3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97" name="Line 5"/>
          <p:cNvCxnSpPr/>
          <p:nvPr/>
        </p:nvCxnSpPr>
        <p:spPr>
          <a:xfrm>
            <a:off x="9077040" y="3840480"/>
            <a:ext cx="360" cy="360"/>
          </a:xfrm>
          <a:prstGeom prst="curvedConnector3">
            <a:avLst/>
          </a:prstGeom>
          <a:ln>
            <a:solidFill>
              <a:srgbClr val="000000"/>
            </a:solidFill>
          </a:ln>
        </p:spPr>
      </p:cxnSp>
      <p:cxnSp>
        <p:nvCxnSpPr>
          <p:cNvPr id="98" name="Line 6"/>
          <p:cNvCxnSpPr/>
          <p:nvPr/>
        </p:nvCxnSpPr>
        <p:spPr>
          <a:xfrm>
            <a:off x="8229600" y="4439160"/>
            <a:ext cx="360" cy="360"/>
          </a:xfrm>
          <a:prstGeom prst="curvedConnector3">
            <a:avLst/>
          </a:prstGeom>
          <a:ln>
            <a:solidFill>
              <a:srgbClr val="000000"/>
            </a:solidFill>
          </a:ln>
        </p:spPr>
      </p:cxnSp>
      <p:pic>
        <p:nvPicPr>
          <p:cNvPr id="99" name="" descr=""/>
          <p:cNvPicPr/>
          <p:nvPr/>
        </p:nvPicPr>
        <p:blipFill>
          <a:blip r:embed="rId4"/>
          <a:stretch/>
        </p:blipFill>
        <p:spPr>
          <a:xfrm>
            <a:off x="7869960" y="3375720"/>
            <a:ext cx="1822680" cy="1287720"/>
          </a:xfrm>
          <a:prstGeom prst="rect">
            <a:avLst/>
          </a:prstGeom>
          <a:ln>
            <a:noFill/>
          </a:ln>
        </p:spPr>
      </p:pic>
      <p:cxnSp>
        <p:nvCxnSpPr>
          <p:cNvPr id="100" name="Line 7"/>
          <p:cNvCxnSpPr>
            <a:stCxn id="99" idx="0"/>
            <a:endCxn id="92" idx="3"/>
          </p:cNvCxnSpPr>
          <p:nvPr/>
        </p:nvCxnSpPr>
        <p:spPr>
          <a:xfrm flipH="1" flipV="1">
            <a:off x="7498080" y="2493000"/>
            <a:ext cx="1283400" cy="883080"/>
          </a:xfrm>
          <a:prstGeom prst="curvedConnector3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101" name="Line 8"/>
          <p:cNvCxnSpPr>
            <a:endCxn id="93" idx="1"/>
          </p:cNvCxnSpPr>
          <p:nvPr/>
        </p:nvCxnSpPr>
        <p:spPr>
          <a:xfrm>
            <a:off x="4114800" y="4923360"/>
            <a:ext cx="2104200" cy="563760"/>
          </a:xfrm>
          <a:prstGeom prst="curvedConnector3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</p:cxnSp>
      <p:sp>
        <p:nvSpPr>
          <p:cNvPr id="102" name="TextShape 9"/>
          <p:cNvSpPr txBox="1"/>
          <p:nvPr/>
        </p:nvSpPr>
        <p:spPr>
          <a:xfrm>
            <a:off x="5577840" y="4408560"/>
            <a:ext cx="1005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Reward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TextShape 10"/>
          <p:cNvSpPr txBox="1"/>
          <p:nvPr/>
        </p:nvSpPr>
        <p:spPr>
          <a:xfrm>
            <a:off x="9784080" y="3840480"/>
            <a:ext cx="1005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TextShape 11"/>
          <p:cNvSpPr txBox="1"/>
          <p:nvPr/>
        </p:nvSpPr>
        <p:spPr>
          <a:xfrm>
            <a:off x="4297680" y="2146680"/>
            <a:ext cx="10058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State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5"/>
          <a:stretch/>
        </p:blipFill>
        <p:spPr>
          <a:xfrm>
            <a:off x="7589520" y="1108800"/>
            <a:ext cx="5112720" cy="445680"/>
          </a:xfrm>
          <a:prstGeom prst="rect">
            <a:avLst/>
          </a:prstGeom>
          <a:ln>
            <a:noFill/>
          </a:ln>
        </p:spPr>
      </p:pic>
      <p:sp>
        <p:nvSpPr>
          <p:cNvPr id="106" name="TextShape 12"/>
          <p:cNvSpPr txBox="1"/>
          <p:nvPr/>
        </p:nvSpPr>
        <p:spPr>
          <a:xfrm>
            <a:off x="7132320" y="822960"/>
            <a:ext cx="1097280" cy="36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Reward: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633600" y="1141560"/>
            <a:ext cx="11709360" cy="416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6280" rIns="116280" tIns="57960" bIns="57960"/>
          <a:p>
            <a:pPr marL="434880" indent="-433080">
              <a:lnSpc>
                <a:spcPct val="100000"/>
              </a:lnSpc>
              <a:spcBef>
                <a:spcPts val="819"/>
              </a:spcBef>
              <a:buClr>
                <a:srgbClr val="000000"/>
              </a:buClr>
              <a:buFont typeface="Arial"/>
              <a:buChar char="•"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819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2156040" y="1174680"/>
            <a:ext cx="8662680" cy="5324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1190880" y="797400"/>
            <a:ext cx="3106800" cy="1945800"/>
          </a:xfrm>
          <a:prstGeom prst="rect">
            <a:avLst/>
          </a:prstGeom>
          <a:ln>
            <a:noFill/>
          </a:ln>
        </p:spPr>
      </p:pic>
      <p:sp>
        <p:nvSpPr>
          <p:cNvPr id="110" name="TextShape 1"/>
          <p:cNvSpPr txBox="1"/>
          <p:nvPr/>
        </p:nvSpPr>
        <p:spPr>
          <a:xfrm>
            <a:off x="4389120" y="1371600"/>
            <a:ext cx="7132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Not able to finish the level after 6 days of training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1097280" y="2979000"/>
            <a:ext cx="3291840" cy="1135800"/>
          </a:xfrm>
          <a:prstGeom prst="rect">
            <a:avLst/>
          </a:prstGeom>
          <a:ln>
            <a:noFill/>
          </a:ln>
        </p:spPr>
      </p:pic>
      <p:sp>
        <p:nvSpPr>
          <p:cNvPr id="112" name="TextShape 2"/>
          <p:cNvSpPr txBox="1"/>
          <p:nvPr/>
        </p:nvSpPr>
        <p:spPr>
          <a:xfrm>
            <a:off x="4389120" y="3311280"/>
            <a:ext cx="7132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Finishes the level after 48h of training …. somtimes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3"/>
          <a:stretch/>
        </p:blipFill>
        <p:spPr>
          <a:xfrm>
            <a:off x="5821920" y="3931920"/>
            <a:ext cx="3779280" cy="2645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731880" y="1828800"/>
            <a:ext cx="5486040" cy="365724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6276600" y="1645920"/>
            <a:ext cx="5702040" cy="466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737360" y="914400"/>
            <a:ext cx="9601200" cy="81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4000" spc="-1" strike="noStrike">
                <a:latin typeface="LM Roman Demi 10"/>
              </a:rPr>
              <a:t>Thank you!</a:t>
            </a:r>
            <a:endParaRPr b="0" lang="en-US" sz="4000" spc="-1" strike="noStrike">
              <a:latin typeface="LM Roman Demi 10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5176080" y="5852160"/>
            <a:ext cx="2596320" cy="81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latin typeface="LM Roman Demi 10"/>
              </a:rPr>
              <a:t>Questions?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4023360" y="2103120"/>
            <a:ext cx="5098320" cy="3568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2799</TotalTime>
  <Application>LibreOffice/6.1.2.1$Linux_X86_64 LibreOffice_project/10$Build-1</Application>
  <Words>657</Words>
  <Paragraphs>138</Paragraphs>
  <Company>Espur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2009-05-18T15:52:34Z</dcterms:created>
  <dc:creator>Jón Örn Guðbjartsson</dc:creator>
  <dc:description/>
  <dc:language>en-US</dc:language>
  <cp:lastModifiedBy/>
  <cp:lastPrinted>2018-03-07T23:30:49Z</cp:lastPrinted>
  <dcterms:modified xsi:type="dcterms:W3CDTF">2018-11-29T21:44:01Z</dcterms:modified>
  <cp:revision>29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Espur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19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19</vt:i4>
  </property>
</Properties>
</file>